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d565adde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d565adde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6d565adde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6d565adde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6d565added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6d565adde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6d565adde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6d565adde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6d565adde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6d565adde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6d565adde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6d565adde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d565added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d565adde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d565added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6d565added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7742425" y="126800"/>
            <a:ext cx="1238250" cy="2571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250" y="1571625"/>
            <a:ext cx="4048125" cy="200025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5639425" y="2212875"/>
            <a:ext cx="21159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1270" lvl="0" marL="13970" marR="5080" rtl="0" algn="ctr">
              <a:spcBef>
                <a:spcPts val="12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A7CA"/>
                </a:solidFill>
              </a:rPr>
              <a:t>Optical Character Recognition (OCR)</a:t>
            </a:r>
            <a:endParaRPr b="1" sz="1800">
              <a:solidFill>
                <a:srgbClr val="00A7CA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821825" y="2331913"/>
            <a:ext cx="21159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1270" lvl="0" marL="13970" marR="5080" rtl="0" algn="ctr">
              <a:spcBef>
                <a:spcPts val="12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A7CA"/>
                </a:solidFill>
              </a:rPr>
              <a:t>Surveillance and Security</a:t>
            </a:r>
            <a:endParaRPr b="1" sz="1800">
              <a:solidFill>
                <a:srgbClr val="00A7CA"/>
              </a:solidFill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8100" y="1030900"/>
            <a:ext cx="5334625" cy="32272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/>
        </p:nvSpPr>
        <p:spPr>
          <a:xfrm>
            <a:off x="3514050" y="3263888"/>
            <a:ext cx="21159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1270" lvl="0" marL="13970" marR="5080" rtl="0" algn="ctr">
              <a:spcBef>
                <a:spcPts val="12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A7CA"/>
                </a:solidFill>
              </a:rPr>
              <a:t>Traffic Monitoring</a:t>
            </a:r>
            <a:endParaRPr b="1" sz="1800">
              <a:solidFill>
                <a:srgbClr val="00A7CA"/>
              </a:solidFill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5738" y="1254400"/>
            <a:ext cx="5052524" cy="169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/>
        </p:nvSpPr>
        <p:spPr>
          <a:xfrm>
            <a:off x="3514050" y="3654338"/>
            <a:ext cx="21159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1270" lvl="0" marL="13970" marR="5080" rtl="0" algn="ctr">
              <a:spcBef>
                <a:spcPts val="12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A7CA"/>
                </a:solidFill>
              </a:rPr>
              <a:t>Activity Recognition</a:t>
            </a:r>
            <a:endParaRPr b="1" sz="1800">
              <a:solidFill>
                <a:srgbClr val="00A7CA"/>
              </a:solidFill>
            </a:endParaRPr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804175"/>
            <a:ext cx="7010400" cy="267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/>
        </p:nvSpPr>
        <p:spPr>
          <a:xfrm>
            <a:off x="874950" y="3722338"/>
            <a:ext cx="21159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1270" lvl="0" marL="13970" marR="5080" rtl="0" algn="ctr">
              <a:spcBef>
                <a:spcPts val="12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A7CA"/>
                </a:solidFill>
              </a:rPr>
              <a:t>Pedestrian Tracking</a:t>
            </a:r>
            <a:endParaRPr b="1" sz="1800">
              <a:solidFill>
                <a:srgbClr val="00A7CA"/>
              </a:solidFill>
            </a:endParaRPr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9550" y="2249475"/>
            <a:ext cx="2095500" cy="140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68100" y="530250"/>
            <a:ext cx="5325149" cy="2196248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/>
        </p:nvSpPr>
        <p:spPr>
          <a:xfrm>
            <a:off x="5142150" y="2807938"/>
            <a:ext cx="21159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1270" lvl="0" marL="13970" marR="5080" rtl="0" algn="ctr">
              <a:spcBef>
                <a:spcPts val="12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A7CA"/>
                </a:solidFill>
              </a:rPr>
              <a:t>Emotion Detection</a:t>
            </a:r>
            <a:endParaRPr b="1" sz="1800">
              <a:solidFill>
                <a:srgbClr val="00A7CA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/>
        </p:nvSpPr>
        <p:spPr>
          <a:xfrm>
            <a:off x="3514050" y="3796088"/>
            <a:ext cx="21159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1270" lvl="0" marL="13970" marR="5080" rtl="0" algn="ctr">
              <a:spcBef>
                <a:spcPts val="12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A7CA"/>
                </a:solidFill>
              </a:rPr>
              <a:t>Face Recognition</a:t>
            </a:r>
            <a:endParaRPr b="1" sz="1800">
              <a:solidFill>
                <a:srgbClr val="00A7CA"/>
              </a:solidFill>
            </a:endParaRPr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1263" y="634150"/>
            <a:ext cx="5901475" cy="29753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/>
        </p:nvSpPr>
        <p:spPr>
          <a:xfrm>
            <a:off x="6782425" y="2259150"/>
            <a:ext cx="21159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1270" lvl="0" marL="13970" marR="5080" rtl="0" algn="ctr">
              <a:spcBef>
                <a:spcPts val="12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A7CA"/>
                </a:solidFill>
              </a:rPr>
              <a:t>Autonomous Driving</a:t>
            </a:r>
            <a:endParaRPr b="1" sz="1800">
              <a:solidFill>
                <a:srgbClr val="00A7CA"/>
              </a:solidFill>
            </a:endParaRPr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826113"/>
            <a:ext cx="6206733" cy="34912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/>
        </p:nvSpPr>
        <p:spPr>
          <a:xfrm>
            <a:off x="510100" y="2331913"/>
            <a:ext cx="21159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1270" lvl="0" marL="13970" marR="5080" rtl="0" algn="ctr">
              <a:spcBef>
                <a:spcPts val="12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A7CA"/>
                </a:solidFill>
              </a:rPr>
              <a:t>Counting </a:t>
            </a:r>
            <a:endParaRPr b="1" sz="1800">
              <a:solidFill>
                <a:srgbClr val="00A7CA"/>
              </a:solidFill>
            </a:endParaRPr>
          </a:p>
          <a:p>
            <a:pPr indent="-1270" lvl="0" marL="13970" marR="5080" rtl="0" algn="ctr">
              <a:spcBef>
                <a:spcPts val="12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A7CA"/>
                </a:solidFill>
              </a:rPr>
              <a:t>Objects</a:t>
            </a:r>
            <a:endParaRPr b="1" sz="1800">
              <a:solidFill>
                <a:srgbClr val="00A7CA"/>
              </a:solidFill>
            </a:endParaRPr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5675" y="982038"/>
            <a:ext cx="5901476" cy="31794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/>
        </p:nvSpPr>
        <p:spPr>
          <a:xfrm>
            <a:off x="6782425" y="2259150"/>
            <a:ext cx="21159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noAutofit/>
          </a:bodyPr>
          <a:lstStyle/>
          <a:p>
            <a:pPr indent="-1270" lvl="0" marL="13970" marR="5080" rtl="0" algn="ctr">
              <a:spcBef>
                <a:spcPts val="12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A7CA"/>
                </a:solidFill>
              </a:rPr>
              <a:t>Container </a:t>
            </a:r>
            <a:endParaRPr b="1" sz="1800">
              <a:solidFill>
                <a:srgbClr val="00A7CA"/>
              </a:solidFill>
            </a:endParaRPr>
          </a:p>
          <a:p>
            <a:pPr indent="-1270" lvl="0" marL="13970" marR="5080" rtl="0" algn="ctr">
              <a:spcBef>
                <a:spcPts val="12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A7CA"/>
                </a:solidFill>
              </a:rPr>
              <a:t>Tracking</a:t>
            </a:r>
            <a:endParaRPr b="1" sz="1800">
              <a:solidFill>
                <a:srgbClr val="00A7CA"/>
              </a:solidFill>
            </a:endParaRPr>
          </a:p>
        </p:txBody>
      </p:sp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975" y="826838"/>
            <a:ext cx="6477624" cy="3489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